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AC4919-31FD-435A-9924-95FCCC7F76C7}"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72445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4919-31FD-435A-9924-95FCCC7F76C7}"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77605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4919-31FD-435A-9924-95FCCC7F76C7}"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65452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AC4919-31FD-435A-9924-95FCCC7F76C7}"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69248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AC4919-31FD-435A-9924-95FCCC7F76C7}"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124897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AC4919-31FD-435A-9924-95FCCC7F76C7}"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273177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AC4919-31FD-435A-9924-95FCCC7F76C7}" type="datetimeFigureOut">
              <a:rPr lang="en-US" smtClean="0"/>
              <a:t>6/17/2019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761371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AC4919-31FD-435A-9924-95FCCC7F76C7}" type="datetimeFigureOut">
              <a:rPr lang="en-US" smtClean="0"/>
              <a:t>6/17/2019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376659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C4919-31FD-435A-9924-95FCCC7F76C7}" type="datetimeFigureOut">
              <a:rPr lang="en-US" smtClean="0"/>
              <a:t>6/17/2019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199043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C4919-31FD-435A-9924-95FCCC7F76C7}"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307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C4919-31FD-435A-9924-95FCCC7F76C7}"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00A54-89FE-4200-927F-16D04A74E937}" type="slidenum">
              <a:rPr lang="en-US" smtClean="0"/>
              <a:t>‹#›</a:t>
            </a:fld>
            <a:endParaRPr lang="en-US"/>
          </a:p>
        </p:txBody>
      </p:sp>
    </p:spTree>
    <p:extLst>
      <p:ext uri="{BB962C8B-B14F-4D97-AF65-F5344CB8AC3E}">
        <p14:creationId xmlns:p14="http://schemas.microsoft.com/office/powerpoint/2010/main" val="1778512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C4919-31FD-435A-9924-95FCCC7F76C7}" type="datetimeFigureOut">
              <a:rPr lang="en-US" smtClean="0"/>
              <a:t>6/17/2019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00A54-89FE-4200-927F-16D04A74E937}" type="slidenum">
              <a:rPr lang="en-US" smtClean="0"/>
              <a:t>‹#›</a:t>
            </a:fld>
            <a:endParaRPr lang="en-US"/>
          </a:p>
        </p:txBody>
      </p:sp>
    </p:spTree>
    <p:extLst>
      <p:ext uri="{BB962C8B-B14F-4D97-AF65-F5344CB8AC3E}">
        <p14:creationId xmlns:p14="http://schemas.microsoft.com/office/powerpoint/2010/main" val="2882628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333" y="491067"/>
            <a:ext cx="9144000" cy="2353736"/>
          </a:xfrm>
        </p:spPr>
        <p:txBody>
          <a:bodyPr>
            <a:normAutofit fontScale="90000"/>
          </a:bodyPr>
          <a:lstStyle/>
          <a:p>
            <a:r>
              <a:rPr lang="en-US" sz="4400" dirty="0" smtClean="0">
                <a:solidFill>
                  <a:srgbClr val="C00000"/>
                </a:solidFill>
                <a:latin typeface="Arial" panose="020B0604020202020204" pitchFamily="34" charset="0"/>
                <a:cs typeface="Arial" panose="020B0604020202020204" pitchFamily="34" charset="0"/>
              </a:rPr>
              <a:t>NSF Review Criteria: Intellectual Merit and Broader Impacts</a:t>
            </a:r>
            <a:r>
              <a:rPr lang="en-US" sz="3600" b="0" i="0" dirty="0" smtClean="0">
                <a:solidFill>
                  <a:srgbClr val="C00000"/>
                </a:solidFill>
                <a:effectLst/>
                <a:latin typeface="Arial" panose="020B0604020202020204" pitchFamily="34" charset="0"/>
                <a:cs typeface="Arial" panose="020B0604020202020204" pitchFamily="34" charset="0"/>
              </a:rPr>
              <a:t/>
            </a:r>
            <a:br>
              <a:rPr lang="en-US" sz="3600" b="0" i="0" dirty="0" smtClean="0">
                <a:solidFill>
                  <a:srgbClr val="C00000"/>
                </a:solidFill>
                <a:effectLst/>
                <a:latin typeface="Arial" panose="020B0604020202020204" pitchFamily="34" charset="0"/>
                <a:cs typeface="Arial" panose="020B0604020202020204" pitchFamily="34" charset="0"/>
              </a:rPr>
            </a:br>
            <a:r>
              <a:rPr lang="en-US" sz="3600" b="0" i="0" dirty="0" smtClean="0">
                <a:solidFill>
                  <a:srgbClr val="C00000"/>
                </a:solidFill>
                <a:effectLst/>
                <a:latin typeface="Arial" panose="020B0604020202020204" pitchFamily="34" charset="0"/>
                <a:cs typeface="Arial" panose="020B0604020202020204" pitchFamily="34" charset="0"/>
              </a:rPr>
              <a:t/>
            </a:r>
            <a:br>
              <a:rPr lang="en-US" sz="3600" b="0" i="0" dirty="0" smtClean="0">
                <a:solidFill>
                  <a:srgbClr val="C00000"/>
                </a:solidFill>
                <a:effectLst/>
                <a:latin typeface="Arial" panose="020B0604020202020204" pitchFamily="34" charset="0"/>
                <a:cs typeface="Arial" panose="020B0604020202020204" pitchFamily="34" charset="0"/>
              </a:rPr>
            </a:br>
            <a:r>
              <a:rPr lang="en-US" sz="2700" b="0" i="0" dirty="0" smtClean="0">
                <a:solidFill>
                  <a:srgbClr val="002060"/>
                </a:solidFill>
                <a:effectLst/>
                <a:latin typeface="Arial" panose="020B0604020202020204" pitchFamily="34" charset="0"/>
                <a:cs typeface="Arial" panose="020B0604020202020204" pitchFamily="34" charset="0"/>
              </a:rPr>
              <a:t>SC INBRE/SC </a:t>
            </a:r>
            <a:r>
              <a:rPr lang="en-US" sz="2700" b="0" i="0" dirty="0" err="1" smtClean="0">
                <a:solidFill>
                  <a:srgbClr val="002060"/>
                </a:solidFill>
                <a:effectLst/>
                <a:latin typeface="Arial" panose="020B0604020202020204" pitchFamily="34" charset="0"/>
                <a:cs typeface="Arial" panose="020B0604020202020204" pitchFamily="34" charset="0"/>
              </a:rPr>
              <a:t>EPSCoR</a:t>
            </a:r>
            <a:r>
              <a:rPr lang="en-US" sz="2700" b="0" i="0" dirty="0" smtClean="0">
                <a:solidFill>
                  <a:srgbClr val="002060"/>
                </a:solidFill>
                <a:effectLst/>
                <a:latin typeface="Arial" panose="020B0604020202020204" pitchFamily="34" charset="0"/>
                <a:cs typeface="Arial" panose="020B0604020202020204" pitchFamily="34" charset="0"/>
              </a:rPr>
              <a:t> Academic Leadership and Career Development Workshop</a:t>
            </a:r>
            <a:endParaRPr lang="en-US" sz="2700"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39333" y="3627440"/>
            <a:ext cx="9144000" cy="1655762"/>
          </a:xfrm>
        </p:spPr>
        <p:txBody>
          <a:bodyPr>
            <a:normAutofit fontScale="92500" lnSpcReduction="20000"/>
          </a:bodyPr>
          <a:lstStyle/>
          <a:p>
            <a:r>
              <a:rPr lang="en-US" sz="2800" b="1" dirty="0" smtClean="0">
                <a:solidFill>
                  <a:srgbClr val="C00000"/>
                </a:solidFill>
                <a:latin typeface="Arial" panose="020B0604020202020204" pitchFamily="34" charset="0"/>
                <a:cs typeface="Arial" panose="020B0604020202020204" pitchFamily="34" charset="0"/>
              </a:rPr>
              <a:t>Goutam Koley </a:t>
            </a:r>
          </a:p>
          <a:p>
            <a:endParaRPr lang="en-US" sz="2800" dirty="0" smtClean="0">
              <a:solidFill>
                <a:srgbClr val="C00000"/>
              </a:solidFill>
              <a:latin typeface="Arial" panose="020B0604020202020204" pitchFamily="34" charset="0"/>
              <a:cs typeface="Arial" panose="020B0604020202020204" pitchFamily="34" charset="0"/>
            </a:endParaRPr>
          </a:p>
          <a:p>
            <a:r>
              <a:rPr lang="en-US" sz="2800" dirty="0" smtClean="0">
                <a:solidFill>
                  <a:srgbClr val="C00000"/>
                </a:solidFill>
                <a:latin typeface="Arial" panose="020B0604020202020204" pitchFamily="34" charset="0"/>
                <a:cs typeface="Arial" panose="020B0604020202020204" pitchFamily="34" charset="0"/>
              </a:rPr>
              <a:t>Clemson University</a:t>
            </a:r>
          </a:p>
          <a:p>
            <a:r>
              <a:rPr lang="en-US" sz="2800" dirty="0" smtClean="0">
                <a:solidFill>
                  <a:srgbClr val="C00000"/>
                </a:solidFill>
                <a:latin typeface="Arial" panose="020B0604020202020204" pitchFamily="34" charset="0"/>
                <a:cs typeface="Arial" panose="020B0604020202020204" pitchFamily="34" charset="0"/>
              </a:rPr>
              <a:t>Department of Electrical and Computer Engineering</a:t>
            </a:r>
            <a:endParaRPr lang="en-US" sz="28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2097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67" y="102658"/>
            <a:ext cx="10515600" cy="998009"/>
          </a:xfrm>
        </p:spPr>
        <p:txBody>
          <a:bodyPr/>
          <a:lstStyle/>
          <a:p>
            <a:pPr algn="ctr"/>
            <a:r>
              <a:rPr lang="en-US" dirty="0" smtClean="0">
                <a:solidFill>
                  <a:srgbClr val="C00000"/>
                </a:solidFill>
                <a:latin typeface="Arial" panose="020B0604020202020204" pitchFamily="34" charset="0"/>
                <a:cs typeface="Arial" panose="020B0604020202020204" pitchFamily="34" charset="0"/>
              </a:rPr>
              <a:t>NSF Intellectual Merit Review Criteria</a:t>
            </a:r>
            <a:endParaRPr lang="en-US" dirty="0">
              <a:solidFill>
                <a:srgbClr val="C00000"/>
              </a:solidFill>
              <a:latin typeface="Arial" panose="020B0604020202020204" pitchFamily="34" charset="0"/>
              <a:cs typeface="Arial" panose="020B0604020202020204" pitchFamily="34" charset="0"/>
            </a:endParaRPr>
          </a:p>
        </p:txBody>
      </p:sp>
      <p:sp>
        <p:nvSpPr>
          <p:cNvPr id="3" name="Rectangle 2"/>
          <p:cNvSpPr/>
          <p:nvPr/>
        </p:nvSpPr>
        <p:spPr>
          <a:xfrm>
            <a:off x="723901" y="1270000"/>
            <a:ext cx="10896600" cy="5293757"/>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b="1" dirty="0" smtClean="0">
                <a:solidFill>
                  <a:srgbClr val="C00000"/>
                </a:solidFill>
                <a:effectLst/>
                <a:latin typeface="Arial" panose="020B0604020202020204" pitchFamily="34" charset="0"/>
                <a:ea typeface="Times New Roman" panose="02020603050405020304" pitchFamily="18" charset="0"/>
              </a:rPr>
              <a:t>Intellectual Merit: </a:t>
            </a:r>
            <a:r>
              <a:rPr lang="en-US" dirty="0" smtClean="0">
                <a:solidFill>
                  <a:srgbClr val="C00000"/>
                </a:solidFill>
                <a:effectLst/>
                <a:latin typeface="Arial" panose="020B0604020202020204" pitchFamily="34" charset="0"/>
                <a:ea typeface="Times New Roman" panose="02020603050405020304" pitchFamily="18" charset="0"/>
              </a:rPr>
              <a:t>The Intellectual Merit criterion encompasses the potential to advance knowledge; and</a:t>
            </a:r>
            <a:endParaRPr lang="en-US" dirty="0" smtClean="0">
              <a:solidFill>
                <a:srgbClr val="C00000"/>
              </a:solidFill>
              <a:effectLst/>
              <a:latin typeface="Times New Roman" panose="02020603050405020304" pitchFamily="18" charset="0"/>
              <a:ea typeface="Times New Roman" panose="02020603050405020304" pitchFamily="18" charset="0"/>
            </a:endParaRPr>
          </a:p>
          <a:p>
            <a:pPr marL="457200" marR="0" indent="-228600">
              <a:spcBef>
                <a:spcPts val="0"/>
              </a:spcBef>
              <a:spcAft>
                <a:spcPts val="0"/>
              </a:spcAft>
            </a:pPr>
            <a:r>
              <a:rPr lang="en-US" dirty="0" smtClean="0">
                <a:solidFill>
                  <a:srgbClr val="C00000"/>
                </a:solidFill>
                <a:effectLst/>
                <a:latin typeface="Arial" panose="020B0604020202020204" pitchFamily="34" charset="0"/>
                <a:ea typeface="SymbolMT"/>
              </a:rPr>
              <a:t> </a:t>
            </a:r>
            <a:endParaRPr lang="en-US" dirty="0" smtClean="0">
              <a:solidFill>
                <a:srgbClr val="C0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b="1" dirty="0" smtClean="0">
                <a:solidFill>
                  <a:srgbClr val="C00000"/>
                </a:solidFill>
                <a:effectLst/>
                <a:latin typeface="Arial" panose="020B0604020202020204" pitchFamily="34" charset="0"/>
                <a:ea typeface="Times New Roman" panose="02020603050405020304" pitchFamily="18" charset="0"/>
              </a:rPr>
              <a:t>Broader Impacts: </a:t>
            </a:r>
            <a:r>
              <a:rPr lang="en-US" dirty="0" smtClean="0">
                <a:solidFill>
                  <a:srgbClr val="C00000"/>
                </a:solidFill>
                <a:effectLst/>
                <a:latin typeface="Arial" panose="020B0604020202020204" pitchFamily="34" charset="0"/>
                <a:ea typeface="Times New Roman" panose="02020603050405020304" pitchFamily="18" charset="0"/>
              </a:rPr>
              <a:t>The Broader Impacts criterion encompasses the potential to benefit society and contribute to the achievement of specific, desired societal outcomes.</a:t>
            </a:r>
            <a:endParaRPr lang="en-US" dirty="0" smtClean="0">
              <a:solidFill>
                <a:srgbClr val="C00000"/>
              </a:solidFill>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1000" dirty="0" smtClean="0">
                <a:effectLst/>
                <a:latin typeface="Arial" panose="020B0604020202020204" pitchFamily="34" charset="0"/>
                <a:ea typeface="Times New Roman" panose="02020603050405020304" pitchFamily="18" charset="0"/>
              </a:rPr>
              <a:t> </a:t>
            </a:r>
            <a:endParaRPr lang="en-US" sz="1200" dirty="0" smtClean="0">
              <a:effectLst/>
              <a:latin typeface="Times New Roman" panose="02020603050405020304" pitchFamily="18" charset="0"/>
              <a:ea typeface="Times New Roman" panose="02020603050405020304" pitchFamily="18" charset="0"/>
            </a:endParaRPr>
          </a:p>
          <a:p>
            <a:endParaRPr lang="en-US" sz="1600" dirty="0" smtClean="0">
              <a:solidFill>
                <a:srgbClr val="002060"/>
              </a:solidFill>
              <a:effectLst/>
              <a:latin typeface="Arial" panose="020B0604020202020204" pitchFamily="34" charset="0"/>
              <a:ea typeface="Times New Roman" panose="02020603050405020304" pitchFamily="18" charset="0"/>
            </a:endParaRPr>
          </a:p>
          <a:p>
            <a:r>
              <a:rPr lang="en-US" sz="1600" dirty="0" smtClean="0">
                <a:solidFill>
                  <a:srgbClr val="002060"/>
                </a:solidFill>
                <a:effectLst/>
                <a:latin typeface="Arial" panose="020B0604020202020204" pitchFamily="34" charset="0"/>
                <a:ea typeface="Times New Roman" panose="02020603050405020304" pitchFamily="18" charset="0"/>
              </a:rPr>
              <a:t>The following elements should be considered in the review for both criteria:</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r>
              <a:rPr lang="en-US" sz="1600" dirty="0" smtClean="0">
                <a:solidFill>
                  <a:srgbClr val="002060"/>
                </a:solidFill>
                <a:effectLst/>
                <a:latin typeface="Arial" panose="020B0604020202020204" pitchFamily="34" charset="0"/>
                <a:ea typeface="Times New Roman" panose="02020603050405020304" pitchFamily="18" charset="0"/>
              </a:rPr>
              <a:t> </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1. What is the potential for the proposed activity to:</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	a. Advance knowledge and understanding within its own field or across different fields (Intellectual Merit); and</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	b. Benefit society or advance desired societal outcomes (Broader Impacts)?</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2. To what extent do the proposed activities suggest and explore creative, original, or potentially transformative concepts?</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3. Is the plan for carrying out the proposed activities well-reasoned, well-organized, and based on a sound rationale? Does the plan incorporate a mechanism to assess success?</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4. How well qualified is the individual, team, or organization to conduct the proposed activities?</a:t>
            </a:r>
            <a:endParaRPr lang="en-US" sz="1600" dirty="0" smtClean="0">
              <a:solidFill>
                <a:srgbClr val="002060"/>
              </a:solidFill>
              <a:effectLst/>
              <a:latin typeface="Times New Roman" panose="02020603050405020304" pitchFamily="18" charset="0"/>
              <a:ea typeface="Times New Roman" panose="02020603050405020304" pitchFamily="18" charset="0"/>
            </a:endParaRPr>
          </a:p>
          <a:p>
            <a:pPr marL="228600" marR="0" indent="-171450">
              <a:spcAft>
                <a:spcPts val="600"/>
              </a:spcAft>
            </a:pPr>
            <a:r>
              <a:rPr lang="en-US" sz="1600" dirty="0" smtClean="0">
                <a:solidFill>
                  <a:srgbClr val="002060"/>
                </a:solidFill>
                <a:effectLst/>
                <a:latin typeface="Arial" panose="020B0604020202020204" pitchFamily="34" charset="0"/>
                <a:ea typeface="Times New Roman" panose="02020603050405020304" pitchFamily="18" charset="0"/>
              </a:rPr>
              <a:t>5. Are there adequate resources available to the PI (either at the home organization or through collaborations) to carry out the proposed activities?</a:t>
            </a:r>
            <a:endParaRPr lang="en-US" sz="1600" dirty="0">
              <a:solidFill>
                <a:srgbClr val="00206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740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955" y="27183"/>
            <a:ext cx="11530874" cy="913343"/>
          </a:xfrm>
        </p:spPr>
        <p:txBody>
          <a:bodyPr>
            <a:normAutofit/>
          </a:bodyPr>
          <a:lstStyle/>
          <a:p>
            <a:r>
              <a:rPr lang="en-US" sz="4000" dirty="0" smtClean="0">
                <a:solidFill>
                  <a:srgbClr val="C00000"/>
                </a:solidFill>
              </a:rPr>
              <a:t>Intellectual merit – some tips for good proposal writing</a:t>
            </a:r>
            <a:endParaRPr lang="en-US" sz="4000" dirty="0">
              <a:solidFill>
                <a:srgbClr val="C00000"/>
              </a:solidFill>
            </a:endParaRPr>
          </a:p>
        </p:txBody>
      </p:sp>
      <p:sp>
        <p:nvSpPr>
          <p:cNvPr id="3" name="TextBox 2"/>
          <p:cNvSpPr txBox="1"/>
          <p:nvPr/>
        </p:nvSpPr>
        <p:spPr>
          <a:xfrm>
            <a:off x="425995" y="840968"/>
            <a:ext cx="11217366" cy="6017032"/>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smtClean="0">
                <a:solidFill>
                  <a:srgbClr val="002060"/>
                </a:solidFill>
              </a:rPr>
              <a:t>Preliminary results are not absolutely necessary but </a:t>
            </a:r>
            <a:r>
              <a:rPr lang="en-US" sz="2000" dirty="0" smtClean="0">
                <a:solidFill>
                  <a:srgbClr val="002060"/>
                </a:solidFill>
              </a:rPr>
              <a:t>are important, as they establish feasibility</a:t>
            </a:r>
          </a:p>
          <a:p>
            <a:pPr marL="285750" indent="-285750">
              <a:spcAft>
                <a:spcPts val="600"/>
              </a:spcAft>
              <a:buFont typeface="Arial" panose="020B0604020202020204" pitchFamily="34" charset="0"/>
              <a:buChar char="•"/>
            </a:pPr>
            <a:r>
              <a:rPr lang="en-US" sz="2000" dirty="0" smtClean="0">
                <a:solidFill>
                  <a:srgbClr val="002060"/>
                </a:solidFill>
              </a:rPr>
              <a:t>Writing a clear and well organized proposal makes it easy to understand the job of the reviewer easier. Write it so as to create some sense of anticipation… they should want to read more </a:t>
            </a:r>
          </a:p>
          <a:p>
            <a:pPr marL="285750" indent="-285750">
              <a:spcAft>
                <a:spcPts val="600"/>
              </a:spcAft>
              <a:buFont typeface="Arial" panose="020B0604020202020204" pitchFamily="34" charset="0"/>
              <a:buChar char="•"/>
            </a:pPr>
            <a:r>
              <a:rPr lang="en-US" sz="2000" dirty="0" smtClean="0">
                <a:solidFill>
                  <a:srgbClr val="002060"/>
                </a:solidFill>
              </a:rPr>
              <a:t>The proposal cannot be too hard to understand technically, in most cases they are reviewed by one real expert and a few who are not direct experts in that area</a:t>
            </a:r>
          </a:p>
          <a:p>
            <a:pPr marL="285750" indent="-285750">
              <a:spcAft>
                <a:spcPts val="600"/>
              </a:spcAft>
              <a:buFont typeface="Arial" panose="020B0604020202020204" pitchFamily="34" charset="0"/>
              <a:buChar char="•"/>
            </a:pPr>
            <a:r>
              <a:rPr lang="en-US" sz="2000" dirty="0" smtClean="0">
                <a:solidFill>
                  <a:srgbClr val="002060"/>
                </a:solidFill>
              </a:rPr>
              <a:t>Make a convincing case for the main idea, which means you need to be convinced first</a:t>
            </a:r>
          </a:p>
          <a:p>
            <a:pPr marL="285750" indent="-285750">
              <a:spcAft>
                <a:spcPts val="600"/>
              </a:spcAft>
              <a:buFont typeface="Arial" panose="020B0604020202020204" pitchFamily="34" charset="0"/>
              <a:buChar char="•"/>
            </a:pPr>
            <a:r>
              <a:rPr lang="en-US" sz="2000" dirty="0" smtClean="0">
                <a:solidFill>
                  <a:srgbClr val="002060"/>
                </a:solidFill>
              </a:rPr>
              <a:t>Support the idea as much as possible with previous references, theoretical modeling, logical deductions from previous work. Too much formulas distract reviewers.</a:t>
            </a:r>
          </a:p>
          <a:p>
            <a:pPr marL="285750" indent="-285750">
              <a:spcAft>
                <a:spcPts val="600"/>
              </a:spcAft>
              <a:buFont typeface="Arial" panose="020B0604020202020204" pitchFamily="34" charset="0"/>
              <a:buChar char="•"/>
            </a:pPr>
            <a:r>
              <a:rPr lang="en-US" sz="2000" dirty="0" smtClean="0">
                <a:solidFill>
                  <a:srgbClr val="002060"/>
                </a:solidFill>
              </a:rPr>
              <a:t>Repeat key goals of the proposals multiple times</a:t>
            </a:r>
          </a:p>
          <a:p>
            <a:pPr marL="285750" indent="-285750">
              <a:spcAft>
                <a:spcPts val="600"/>
              </a:spcAft>
              <a:buFont typeface="Arial" panose="020B0604020202020204" pitchFamily="34" charset="0"/>
              <a:buChar char="•"/>
            </a:pPr>
            <a:r>
              <a:rPr lang="en-US" sz="2000" dirty="0" smtClean="0">
                <a:solidFill>
                  <a:srgbClr val="002060"/>
                </a:solidFill>
              </a:rPr>
              <a:t>The best proposal ideas are the ones that make the reviewer feel, how did they miss out on this great idea, they should have proposed it</a:t>
            </a:r>
          </a:p>
          <a:p>
            <a:pPr marL="285750" indent="-285750">
              <a:spcAft>
                <a:spcPts val="600"/>
              </a:spcAft>
              <a:buFont typeface="Arial" panose="020B0604020202020204" pitchFamily="34" charset="0"/>
              <a:buChar char="•"/>
            </a:pPr>
            <a:r>
              <a:rPr lang="en-US" sz="2000" dirty="0" smtClean="0">
                <a:solidFill>
                  <a:srgbClr val="002060"/>
                </a:solidFill>
              </a:rPr>
              <a:t>NSF loves </a:t>
            </a:r>
            <a:r>
              <a:rPr lang="en-US" sz="2000" b="1" dirty="0" smtClean="0">
                <a:solidFill>
                  <a:srgbClr val="002060"/>
                </a:solidFill>
              </a:rPr>
              <a:t>High risk – High reward</a:t>
            </a:r>
            <a:r>
              <a:rPr lang="en-US" sz="2000" dirty="0">
                <a:solidFill>
                  <a:srgbClr val="002060"/>
                </a:solidFill>
              </a:rPr>
              <a:t> </a:t>
            </a:r>
            <a:r>
              <a:rPr lang="en-US" sz="2000" dirty="0" smtClean="0">
                <a:solidFill>
                  <a:srgbClr val="002060"/>
                </a:solidFill>
              </a:rPr>
              <a:t>type proposal. Don’t be shy to put forward bold ideas that are feasible, but not yet done. Incremental advancement over past research is a big no-no.</a:t>
            </a:r>
          </a:p>
          <a:p>
            <a:pPr marL="285750" indent="-285750">
              <a:spcAft>
                <a:spcPts val="600"/>
              </a:spcAft>
              <a:buFont typeface="Arial" panose="020B0604020202020204" pitchFamily="34" charset="0"/>
              <a:buChar char="•"/>
            </a:pPr>
            <a:r>
              <a:rPr lang="en-US" sz="2000" dirty="0" smtClean="0">
                <a:solidFill>
                  <a:srgbClr val="002060"/>
                </a:solidFill>
              </a:rPr>
              <a:t>Have timeline for research, and discuss potential pitfalls and how to mitigate them. Include plans to evaluate progress/success when possible</a:t>
            </a:r>
          </a:p>
          <a:p>
            <a:pPr marL="285750" indent="-285750">
              <a:spcAft>
                <a:spcPts val="600"/>
              </a:spcAft>
              <a:buFont typeface="Arial" panose="020B0604020202020204" pitchFamily="34" charset="0"/>
              <a:buChar char="•"/>
            </a:pPr>
            <a:r>
              <a:rPr lang="en-US" sz="2000" dirty="0" smtClean="0">
                <a:solidFill>
                  <a:srgbClr val="002060"/>
                </a:solidFill>
              </a:rPr>
              <a:t>Good collaborations/support letters can be important if the PI does not have all the expertise to carry out the project</a:t>
            </a:r>
            <a:endParaRPr lang="en-US" sz="2000" dirty="0">
              <a:solidFill>
                <a:srgbClr val="002060"/>
              </a:solidFill>
            </a:endParaRPr>
          </a:p>
        </p:txBody>
      </p:sp>
    </p:spTree>
    <p:extLst>
      <p:ext uri="{BB962C8B-B14F-4D97-AF65-F5344CB8AC3E}">
        <p14:creationId xmlns:p14="http://schemas.microsoft.com/office/powerpoint/2010/main" val="43754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955" y="212726"/>
            <a:ext cx="11530874" cy="1023892"/>
          </a:xfrm>
        </p:spPr>
        <p:txBody>
          <a:bodyPr>
            <a:normAutofit/>
          </a:bodyPr>
          <a:lstStyle/>
          <a:p>
            <a:r>
              <a:rPr lang="en-US" sz="4000" dirty="0" smtClean="0">
                <a:solidFill>
                  <a:srgbClr val="C00000"/>
                </a:solidFill>
              </a:rPr>
              <a:t>Broader Impacts – some tips for good proposal writing</a:t>
            </a:r>
            <a:endParaRPr lang="en-US" sz="4000" dirty="0">
              <a:solidFill>
                <a:srgbClr val="C00000"/>
              </a:solidFill>
            </a:endParaRPr>
          </a:p>
        </p:txBody>
      </p:sp>
      <p:sp>
        <p:nvSpPr>
          <p:cNvPr id="3" name="TextBox 2"/>
          <p:cNvSpPr txBox="1"/>
          <p:nvPr/>
        </p:nvSpPr>
        <p:spPr>
          <a:xfrm>
            <a:off x="486955" y="1442961"/>
            <a:ext cx="11217366" cy="393954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000" dirty="0" smtClean="0">
                <a:solidFill>
                  <a:srgbClr val="002060"/>
                </a:solidFill>
              </a:rPr>
              <a:t>It is unofficial… but broader impact section should be no more than 2.5 pages or so.</a:t>
            </a:r>
            <a:endParaRPr lang="en-US" sz="2000" dirty="0" smtClean="0">
              <a:solidFill>
                <a:srgbClr val="002060"/>
              </a:solidFill>
            </a:endParaRPr>
          </a:p>
          <a:p>
            <a:pPr marL="285750" indent="-285750">
              <a:spcAft>
                <a:spcPts val="600"/>
              </a:spcAft>
              <a:buFont typeface="Arial" panose="020B0604020202020204" pitchFamily="34" charset="0"/>
              <a:buChar char="•"/>
            </a:pPr>
            <a:r>
              <a:rPr lang="en-US" sz="2000" dirty="0" smtClean="0">
                <a:solidFill>
                  <a:srgbClr val="002060"/>
                </a:solidFill>
              </a:rPr>
              <a:t>Discuss both the technological broader impact as well as Education and Outreach plans </a:t>
            </a:r>
          </a:p>
          <a:p>
            <a:pPr marL="285750" indent="-285750">
              <a:spcAft>
                <a:spcPts val="600"/>
              </a:spcAft>
              <a:buFont typeface="Arial" panose="020B0604020202020204" pitchFamily="34" charset="0"/>
              <a:buChar char="•"/>
            </a:pPr>
            <a:r>
              <a:rPr lang="en-US" sz="2000" dirty="0" smtClean="0">
                <a:solidFill>
                  <a:srgbClr val="002060"/>
                </a:solidFill>
              </a:rPr>
              <a:t>It is ok to include past experience in broader impact section (to demonstrate feasibility), but make sure to propose activities that relate to the present proposal. This should take bulk of the discussion space</a:t>
            </a:r>
          </a:p>
          <a:p>
            <a:pPr marL="285750" indent="-285750">
              <a:spcAft>
                <a:spcPts val="600"/>
              </a:spcAft>
              <a:buFont typeface="Arial" panose="020B0604020202020204" pitchFamily="34" charset="0"/>
              <a:buChar char="•"/>
            </a:pPr>
            <a:r>
              <a:rPr lang="en-US" sz="2000" dirty="0" smtClean="0">
                <a:solidFill>
                  <a:srgbClr val="002060"/>
                </a:solidFill>
              </a:rPr>
              <a:t>Describe the plans well to make sure the reviewers are convinced that they are feasible</a:t>
            </a:r>
          </a:p>
          <a:p>
            <a:pPr marL="285750" indent="-285750">
              <a:spcAft>
                <a:spcPts val="600"/>
              </a:spcAft>
              <a:buFont typeface="Arial" panose="020B0604020202020204" pitchFamily="34" charset="0"/>
              <a:buChar char="•"/>
            </a:pPr>
            <a:r>
              <a:rPr lang="en-US" sz="2000" dirty="0" smtClean="0">
                <a:solidFill>
                  <a:srgbClr val="002060"/>
                </a:solidFill>
              </a:rPr>
              <a:t>It is not necessary to include too many broader impacts activities. There should be some routine items like UG involvement and graduate course enhancement, but include more unique ones i.e. collaboration with a museum etc., which stands out</a:t>
            </a:r>
          </a:p>
          <a:p>
            <a:pPr marL="285750" indent="-285750">
              <a:spcAft>
                <a:spcPts val="600"/>
              </a:spcAft>
              <a:buFont typeface="Arial" panose="020B0604020202020204" pitchFamily="34" charset="0"/>
              <a:buChar char="•"/>
            </a:pPr>
            <a:r>
              <a:rPr lang="en-US" sz="2000" dirty="0" smtClean="0">
                <a:solidFill>
                  <a:srgbClr val="002060"/>
                </a:solidFill>
              </a:rPr>
              <a:t>Make sure to include some plans to evaluate the impact of the activities proposed</a:t>
            </a:r>
          </a:p>
          <a:p>
            <a:pPr marL="285750" indent="-285750">
              <a:spcAft>
                <a:spcPts val="600"/>
              </a:spcAft>
              <a:buFont typeface="Arial" panose="020B0604020202020204" pitchFamily="34" charset="0"/>
              <a:buChar char="•"/>
            </a:pPr>
            <a:r>
              <a:rPr lang="en-US" sz="2000" dirty="0" smtClean="0">
                <a:solidFill>
                  <a:srgbClr val="002060"/>
                </a:solidFill>
              </a:rPr>
              <a:t>Broader impact section is important, but the intellectual merit section really “makes or breaks” it. So plan accordingly.</a:t>
            </a:r>
            <a:endParaRPr lang="en-US" sz="2000" dirty="0">
              <a:solidFill>
                <a:srgbClr val="002060"/>
              </a:solidFill>
            </a:endParaRPr>
          </a:p>
        </p:txBody>
      </p:sp>
    </p:spTree>
    <p:extLst>
      <p:ext uri="{BB962C8B-B14F-4D97-AF65-F5344CB8AC3E}">
        <p14:creationId xmlns:p14="http://schemas.microsoft.com/office/powerpoint/2010/main" val="3630860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0" y="2098131"/>
            <a:ext cx="6790509" cy="1325563"/>
          </a:xfrm>
        </p:spPr>
        <p:txBody>
          <a:bodyPr>
            <a:normAutofit/>
          </a:bodyPr>
          <a:lstStyle/>
          <a:p>
            <a:pPr algn="ctr"/>
            <a:r>
              <a:rPr lang="en-US" sz="4800" b="1" dirty="0" smtClean="0">
                <a:solidFill>
                  <a:srgbClr val="C00000"/>
                </a:solidFill>
              </a:rPr>
              <a:t>Questions?</a:t>
            </a:r>
            <a:endParaRPr lang="en-US" sz="4800" b="1" dirty="0">
              <a:solidFill>
                <a:srgbClr val="C00000"/>
              </a:solidFill>
            </a:endParaRPr>
          </a:p>
        </p:txBody>
      </p:sp>
    </p:spTree>
    <p:extLst>
      <p:ext uri="{BB962C8B-B14F-4D97-AF65-F5344CB8AC3E}">
        <p14:creationId xmlns:p14="http://schemas.microsoft.com/office/powerpoint/2010/main" val="3171656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460</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Symbol</vt:lpstr>
      <vt:lpstr>SymbolMT</vt:lpstr>
      <vt:lpstr>Times New Roman</vt:lpstr>
      <vt:lpstr>Office Theme</vt:lpstr>
      <vt:lpstr>NSF Review Criteria: Intellectual Merit and Broader Impacts  SC INBRE/SC EPSCoR Academic Leadership and Career Development Workshop</vt:lpstr>
      <vt:lpstr>NSF Intellectual Merit Review Criteria</vt:lpstr>
      <vt:lpstr>Intellectual merit – some tips for good proposal writing</vt:lpstr>
      <vt:lpstr>Broader Impacts – some tips for good proposal writing</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INBRE/SC EPSCoR Academic Leadership and Career Development Workshop</dc:title>
  <dc:creator>Windows User</dc:creator>
  <cp:lastModifiedBy>Windows User</cp:lastModifiedBy>
  <cp:revision>12</cp:revision>
  <dcterms:created xsi:type="dcterms:W3CDTF">2019-06-17T13:16:53Z</dcterms:created>
  <dcterms:modified xsi:type="dcterms:W3CDTF">2019-06-17T14:46:27Z</dcterms:modified>
</cp:coreProperties>
</file>